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256" r:id="rId5"/>
    <p:sldId id="277" r:id="rId6"/>
    <p:sldId id="258" r:id="rId7"/>
    <p:sldId id="264" r:id="rId8"/>
    <p:sldId id="286" r:id="rId9"/>
    <p:sldId id="268" r:id="rId10"/>
    <p:sldId id="297" r:id="rId11"/>
    <p:sldId id="296" r:id="rId12"/>
    <p:sldId id="29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10" r:id="rId21"/>
    <p:sldId id="311" r:id="rId22"/>
    <p:sldId id="309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262" r:id="rId31"/>
    <p:sldId id="31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825EAB-E4C9-483E-9C13-08239C730415}" v="14" dt="2024-11-18T18:31:23.235"/>
  </p1510:revLst>
</p1510:revInfo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3204" autoAdjust="0"/>
  </p:normalViewPr>
  <p:slideViewPr>
    <p:cSldViewPr snapToGrid="0">
      <p:cViewPr varScale="1">
        <p:scale>
          <a:sx n="103" d="100"/>
          <a:sy n="103" d="100"/>
        </p:scale>
        <p:origin x="244" y="60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11/18/2024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jp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11/18/2024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25FFC-3F90-582E-486A-CD50DEA09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0E80ED-DEB1-1623-6060-AFAB45B462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4B70E8-9C8D-2B11-9F33-1897216276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9D2A3A-DEEC-F1CB-6A89-6EA7B89B47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128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Threading In Java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1ABD2-16DB-A1FD-F0C3-E8CDC98E8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945045"/>
          </a:xfrm>
        </p:spPr>
        <p:txBody>
          <a:bodyPr>
            <a:normAutofit/>
          </a:bodyPr>
          <a:lstStyle/>
          <a:p>
            <a:pPr algn="ctr"/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 of </a:t>
            </a:r>
            <a:r>
              <a:rPr lang="en-US" sz="3600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TAAssistantSimulation</a:t>
            </a:r>
            <a:endParaRPr lang="en-US" sz="36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010C8F-FB38-926D-4EBA-EF1E80F8B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A8B6324-0540-8E7E-BC8A-73AE97F637E5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277441" y="2397211"/>
            <a:ext cx="5008934" cy="3542904"/>
          </a:xfr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D479D950-EB7E-FB6D-0312-F2EC6624843A}"/>
              </a:ext>
            </a:extLst>
          </p:cNvPr>
          <p:cNvSpPr>
            <a:spLocks noGrp="1" noChangeArrowheads="1"/>
          </p:cNvSpPr>
          <p:nvPr>
            <p:ph sz="half" idx="15"/>
          </p:nvPr>
        </p:nvSpPr>
        <p:spPr bwMode="auto">
          <a:xfrm>
            <a:off x="5542005" y="2577781"/>
            <a:ext cx="5113295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code simulates a Teaching Assistant (TA) office scenario where students arrive to ask questions. Students either wait in a limited seating area or, if full, attempt to make appointments.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Classes Involved: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TAAssistantSimulation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Main class containing the simulation.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TeachingAssistant: Inner class representing the TA.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Student: Inner class representing each student.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Concepts: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Multithreading, synchronization, semaphores, locks, and conditions.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859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F4304-DAFD-5FA2-150A-A91961BCF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369344"/>
            <a:ext cx="9389288" cy="1362456"/>
          </a:xfrm>
        </p:spPr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</a:rPr>
              <a:t>Constants &amp; Fields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E6909A-66C9-A306-CA9C-6898A9D3A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AC39CDA-6341-1804-AF19-1F5CC53DE612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3208955" y="1244105"/>
            <a:ext cx="4514850" cy="2382604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A4B81A-A9FE-69C8-EEA6-8E2C699A5D5C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52780" y="3989301"/>
            <a:ext cx="4515035" cy="2549611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Aft>
                <a:spcPts val="0"/>
              </a:spcAft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Constants: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MAX_CHAIRS: Maximum number of chairs (3) available in the TA's office.</a:t>
            </a: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TOTAL_STUDENTS: Total students in the simulation (10).</a:t>
            </a: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MAX_RETRIES: Number of attempts a student makes to sit before opting for an appointment (3).</a:t>
            </a: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ENDOFPROGRAM: Flag to signal the end of the simulation.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C12E01-1E99-817C-5F7F-D4DC3C13C43D}"/>
              </a:ext>
            </a:extLst>
          </p:cNvPr>
          <p:cNvSpPr txBox="1"/>
          <p:nvPr/>
        </p:nvSpPr>
        <p:spPr>
          <a:xfrm>
            <a:off x="5656980" y="3989301"/>
            <a:ext cx="487715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Fields:</a:t>
            </a:r>
          </a:p>
          <a:p>
            <a:pPr algn="ctr"/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waitingList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Tracks students waiting in chairs.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appointments: Queue for students who have made appointments.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lock: Ensures thread-safe access to shared resources.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condWakeup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Condition for waking the TA when students arrive.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chairSemaphore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Manages the limited seating.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214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D939-4213-6D90-1E35-C66A48728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TeachingAssistant</a:t>
            </a:r>
            <a:r>
              <a:rPr lang="en-US" cap="none" dirty="0">
                <a:latin typeface="Times New Roman" panose="02020603050405020304" pitchFamily="18" charset="0"/>
              </a:rPr>
              <a:t> Class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95B83B-77E2-0D71-BC24-2E500F635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77DB67-105C-1721-C2C9-14DCFAA87596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720940" y="2353084"/>
            <a:ext cx="5326811" cy="351519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Role: 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TeachingAssistant class implements the Runnable interface, defining behavior for the TA in a separate thread.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Methods: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run(): Core method where the TA alternates between helping students and "sleeping" if no one is present.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Process: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sleeps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condWakeup.await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if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waitingList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appointments are empty.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students are waiting, the TA helps them in a First-Come-First-Served order.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assisting a student, the TA waits to help the next one or goes back to sleep.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 Condition: 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exits if ENDOFPROGRAM is set and no students remain.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336CACF0-A0FB-75DB-EA68-6CEEA9536112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254575" y="2450892"/>
            <a:ext cx="5180814" cy="3211248"/>
          </a:xfrm>
        </p:spPr>
      </p:pic>
    </p:spTree>
    <p:extLst>
      <p:ext uri="{BB962C8B-B14F-4D97-AF65-F5344CB8AC3E}">
        <p14:creationId xmlns:p14="http://schemas.microsoft.com/office/powerpoint/2010/main" val="1600672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51D74B-AD9F-5411-93A8-4DD80C8DD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CAC30C-5B08-6501-E646-809DA4D4F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49" y="482612"/>
            <a:ext cx="9507012" cy="589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185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D625F-8480-731B-EF06-FDAB1E315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914153"/>
          </a:xfrm>
        </p:spPr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</a:rPr>
              <a:t>Student Class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8C3BE9-B6FD-AE96-6B63-A6C1302D6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A7F4E8-425D-DF04-A8DC-5E620AE9EA72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239374" y="2068798"/>
            <a:ext cx="5108382" cy="3807345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E4D24D-AA9F-C594-6008-0C72985A965D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743425" y="2068798"/>
            <a:ext cx="4824641" cy="380734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Role: 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Student represents a student trying to meet the TA, either by sitting in a waiting chair or, if chairs are full, scheduling an appointment.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Methods: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run(): Main logic where each student tries to visit the TA.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Process: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Attempts to acquire a chair by checking the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chairSemaphore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successful, increments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waitingList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indicating they are waiting for the TA.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no chair is available, retries up to MAX_RETRIES before making an appointment.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making an appointment, the student leaves, and the appointment is added to the queue.</a:t>
            </a:r>
          </a:p>
        </p:txBody>
      </p:sp>
    </p:spTree>
    <p:extLst>
      <p:ext uri="{BB962C8B-B14F-4D97-AF65-F5344CB8AC3E}">
        <p14:creationId xmlns:p14="http://schemas.microsoft.com/office/powerpoint/2010/main" val="1154360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FEF3F9-A1B0-BD82-3152-A3BFC87A6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58A89A-8C60-7E0A-5DA5-F16497E71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741" y="232027"/>
            <a:ext cx="8578866" cy="639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239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ED6B5-2F82-B8ED-1F22-BA5B001CF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59" y="707300"/>
            <a:ext cx="8545259" cy="824938"/>
          </a:xfrm>
        </p:spPr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</a:rPr>
              <a:t>start() Method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CF41CC-3DCF-1286-DE14-EF000ADC4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AB6897D-B234-A73B-3AE7-033B0230EA80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561679" y="1865869"/>
            <a:ext cx="4584910" cy="4603975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BE7FBBA-9BCA-6DCD-846B-E071096EDAF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356646" y="2160372"/>
            <a:ext cx="5444200" cy="374821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Role: 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Initializes the simulation by creating threads for the TA and each student.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Process: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Initializes an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ExecutorService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a thread pool to manage concurrent threads.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Thread: 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Creates and starts the TeachingAssistant thread.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Threads: 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Loops through TOTAL_STUDENTS, creating a thread for each student with a slight delay to simulate staggered arrivals.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 Simulation: 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Sets ENDOFPROGRAM to true, signaling the TA to finish, and shuts down the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ExecutorService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59985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D09CD-F094-D960-D1B5-B6FECBE64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AA6828-FDDE-E249-9A4F-4DFF7CB87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4361D31-E12F-A103-440A-E241C1ABCCD4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2402836" y="234995"/>
            <a:ext cx="6018294" cy="6043319"/>
          </a:xfrm>
        </p:spPr>
      </p:pic>
    </p:spTree>
    <p:extLst>
      <p:ext uri="{BB962C8B-B14F-4D97-AF65-F5344CB8AC3E}">
        <p14:creationId xmlns:p14="http://schemas.microsoft.com/office/powerpoint/2010/main" val="203208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93DF2-D813-7451-D0B2-D8D9EF57C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</a:rPr>
              <a:t>Synchronization Mechanisms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AF365D-FCD3-7A7C-76AF-703C268D4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3DB914-4428-A025-BF27-9ECFF73F0698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01031" y="2590800"/>
            <a:ext cx="4515035" cy="3505200"/>
          </a:xfrm>
        </p:spPr>
        <p:txBody>
          <a:bodyPr>
            <a:normAutofit/>
          </a:bodyPr>
          <a:lstStyle/>
          <a:p>
            <a:r>
              <a:rPr lang="en-US" dirty="0"/>
              <a:t>lock: </a:t>
            </a:r>
          </a:p>
          <a:p>
            <a:endParaRPr lang="en-US" dirty="0"/>
          </a:p>
          <a:p>
            <a:r>
              <a:rPr lang="en-US" dirty="0" err="1"/>
              <a:t>condWakeup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 err="1"/>
              <a:t>chairSemaphore</a:t>
            </a:r>
            <a:r>
              <a:rPr lang="en-US" dirty="0"/>
              <a:t>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0DAC438-B10D-ED45-33A7-D779E0C66059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and Condition Variables:</a:t>
            </a: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lock: Ensures safe access to shared variables like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waitingList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appointments.</a:t>
            </a: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condWakeup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Condition that allows the TA to "sleep" when there are no students and "wake up" when a student arrives.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Semaphores:</a:t>
            </a: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chairSemaphore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Manages the limited seating, ensuring only up to MAX_CHAIRS students can wait at any time.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913739-7829-4F33-9D95-11506B8E2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20" y="2925467"/>
            <a:ext cx="4453452" cy="3010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E244E8-E79F-3E1B-02D3-B16399FCF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220" y="3815249"/>
            <a:ext cx="4640726" cy="3036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2667F5-E88A-6AC8-24D8-96C9FEDBC3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220" y="4707682"/>
            <a:ext cx="4850332" cy="19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8820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038E7-6B15-766C-B0F6-EBB44C55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</a:rPr>
              <a:t>Student Interaction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99E384-4BC8-4F2B-DA89-6C6D6570E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E545FC-1DFD-1724-1A7C-05D409F2645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703154" y="5362602"/>
            <a:ext cx="7520523" cy="80233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Interaction:</a:t>
            </a: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attempt to acquire a chair; if unsuccessful after 3 tries, they make an appointment.</a:t>
            </a: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condWakeup.signal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is called by students to notify the TA upon arrival or making an appointment.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9B4336B-A47A-EF02-8CFC-7F2CD09959AF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1336539" y="1603101"/>
            <a:ext cx="8253751" cy="3651798"/>
          </a:xfrm>
        </p:spPr>
      </p:pic>
    </p:spTree>
    <p:extLst>
      <p:ext uri="{BB962C8B-B14F-4D97-AF65-F5344CB8AC3E}">
        <p14:creationId xmlns:p14="http://schemas.microsoft.com/office/powerpoint/2010/main" val="2946540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0760" y="629225"/>
            <a:ext cx="6343650" cy="80722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lang="en-Z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105775" y="1436938"/>
            <a:ext cx="2938719" cy="4919412"/>
          </a:xfrm>
        </p:spPr>
        <p:txBody>
          <a:bodyPr>
            <a:norm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Additions:</a:t>
            </a:r>
          </a:p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Appointment Scheduling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and Student Process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Process and Benefits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 of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TAAssistantSimulation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E37207-EC84-160C-B641-C61BEA8AC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248" y="1436938"/>
            <a:ext cx="2938527" cy="491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2FE9E-CD1D-6CD0-913C-A3A3FC3C0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50" y="702976"/>
            <a:ext cx="9389288" cy="1362456"/>
          </a:xfrm>
        </p:spPr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</a:rPr>
              <a:t>TA Interaction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9A757-0ABD-87EA-C6D2-990E6CFD5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5B0363-53E4-6037-5BC2-ACFDD768485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693111" y="5643377"/>
            <a:ext cx="7422965" cy="102329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400" b="1" dirty="0">
                <a:latin typeface="Times New Roman" panose="02020603050405020304" pitchFamily="18" charset="0"/>
              </a:rPr>
              <a:t>TA Interaction:</a:t>
            </a:r>
            <a:endParaRPr lang="en-US" sz="1400" dirty="0">
              <a:latin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</a:rPr>
              <a:t>TA uses the lock to check for waiting students or appointments.</a:t>
            </a: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</a:rPr>
              <a:t>TA "sleeps" when no students are present and is woken up by </a:t>
            </a:r>
            <a:r>
              <a:rPr lang="en-US" sz="1400" dirty="0" err="1">
                <a:latin typeface="Times New Roman" panose="02020603050405020304" pitchFamily="18" charset="0"/>
              </a:rPr>
              <a:t>condWakeup</a:t>
            </a:r>
            <a:r>
              <a:rPr lang="en-US" sz="1400" dirty="0">
                <a:latin typeface="Times New Roman" panose="02020603050405020304" pitchFamily="18" charset="0"/>
              </a:rPr>
              <a:t> when students arrive.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1762AA6-04F0-B926-0DD9-A51DCD09AEA6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848768" y="1453807"/>
            <a:ext cx="9111652" cy="408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3338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EBEA-6989-3915-36C9-E484ACE56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</a:rPr>
              <a:t>Simulation End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B3B730-CC2C-9612-3B99-64B377938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CFE785F-FBF0-D88F-E2B3-A3514E08848A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771525" y="2836023"/>
            <a:ext cx="4514850" cy="3014754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E7C450-2903-77A9-E8C3-F245728BD937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Ending the Simulation: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ENDOFPROGRAM is set to true to signal the TA to finish once all students are processed.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condWakeup.signal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is used to wake the TA if they are waiting for students and ensure the TA finishes its loop.</a:t>
            </a:r>
          </a:p>
        </p:txBody>
      </p:sp>
    </p:spTree>
    <p:extLst>
      <p:ext uri="{BB962C8B-B14F-4D97-AF65-F5344CB8AC3E}">
        <p14:creationId xmlns:p14="http://schemas.microsoft.com/office/powerpoint/2010/main" val="3883766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FCFB1-5E1E-24C3-9133-40AA7F696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907974"/>
          </a:xfrm>
        </p:spPr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</a:rPr>
              <a:t>Output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000416-D8CA-3885-A1AA-6456C39FB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545DDC-DF6A-5145-DFC5-CC286711DE6C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66702" y="1942070"/>
            <a:ext cx="9947752" cy="3505200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Statements: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step is logged with meaningful messages that trace the flow of the program, providing insights into: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students arrive and leave. students need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TA is helping a student.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chairs are full and appointments.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for debugging and understanding the sequence of events.</a:t>
            </a:r>
          </a:p>
        </p:txBody>
      </p:sp>
    </p:spTree>
    <p:extLst>
      <p:ext uri="{BB962C8B-B14F-4D97-AF65-F5344CB8AC3E}">
        <p14:creationId xmlns:p14="http://schemas.microsoft.com/office/powerpoint/2010/main" val="1861911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DA14E-BF11-8636-1125-376D578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125" y="506874"/>
            <a:ext cx="9389288" cy="1362456"/>
          </a:xfrm>
        </p:spPr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</a:rPr>
              <a:t>Sample Output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C193B1-37B6-AF14-9B3E-FD15A4007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D39D9F6-01D0-E2C2-C966-6FFFFCF7548D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1916923" y="1351756"/>
            <a:ext cx="2929672" cy="5074321"/>
          </a:xfr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6373083-0BF9-30F9-FA39-E43EF7C640FA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3"/>
          <a:stretch>
            <a:fillRect/>
          </a:stretch>
        </p:blipFill>
        <p:spPr>
          <a:xfrm>
            <a:off x="5586572" y="1351756"/>
            <a:ext cx="3654864" cy="5088319"/>
          </a:xfrm>
        </p:spPr>
      </p:pic>
    </p:spTree>
    <p:extLst>
      <p:ext uri="{BB962C8B-B14F-4D97-AF65-F5344CB8AC3E}">
        <p14:creationId xmlns:p14="http://schemas.microsoft.com/office/powerpoint/2010/main" val="38489852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381CE78-0415-A446-0C11-B9F943E991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2785508"/>
          </a:xfrm>
        </p:spPr>
        <p:txBody>
          <a:bodyPr/>
          <a:lstStyle/>
          <a:p>
            <a:r>
              <a:rPr lang="en-US" dirty="0"/>
              <a:t>Additions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276FC765-6979-0C90-3439-888CA94FC7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772" y="3373686"/>
            <a:ext cx="6449785" cy="102958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22B441-A1FC-2905-7352-1779AC26D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8493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59986-65F1-92A6-B431-68D1D8AFA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</a:rPr>
              <a:t>Appointment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8917C-4BB8-A412-8C14-6705A4E39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2AAD976-BF22-E3DD-8200-BF72737892AC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1157565" y="1716766"/>
            <a:ext cx="8862071" cy="218029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435EE3-76BF-6B64-C360-C34CB209FD69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361693" y="4051085"/>
            <a:ext cx="10453816" cy="248782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 </a:t>
            </a:r>
          </a:p>
          <a:p>
            <a:pPr marL="285750" indent="-2857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students to schedule appointments if they cannot find an available chair after multiple attempts, ensuring they still receive assistance from the TA.</a:t>
            </a:r>
          </a:p>
          <a:p>
            <a:pPr marL="285750" indent="-2857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Process:</a:t>
            </a:r>
          </a:p>
          <a:p>
            <a:pPr marL="285750" indent="-2857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student has up to 3 attempts to find an available chair.</a:t>
            </a:r>
          </a:p>
          <a:p>
            <a:pPr marL="285750" indent="-2857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all chairs are occupied, and they’ve exceeded the retry limit, they schedule an appointment.</a:t>
            </a:r>
          </a:p>
          <a:p>
            <a:pPr marL="285750" indent="-2857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student is then added to the appointments queue.</a:t>
            </a:r>
          </a:p>
        </p:txBody>
      </p:sp>
    </p:spTree>
    <p:extLst>
      <p:ext uri="{BB962C8B-B14F-4D97-AF65-F5344CB8AC3E}">
        <p14:creationId xmlns:p14="http://schemas.microsoft.com/office/powerpoint/2010/main" val="25598748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CF5FC-FA3B-A6FC-1601-1D4E1D26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15" y="951717"/>
            <a:ext cx="9389288" cy="1362456"/>
          </a:xfrm>
        </p:spPr>
        <p:txBody>
          <a:bodyPr/>
          <a:lstStyle/>
          <a:p>
            <a:pPr algn="ctr"/>
            <a:r>
              <a:rPr lang="en-US" cap="none" dirty="0">
                <a:latin typeface="Times New Roman" panose="02020603050405020304" pitchFamily="18" charset="0"/>
              </a:rPr>
              <a:t>Appointment System </a:t>
            </a:r>
            <a:r>
              <a:rPr lang="en-US" sz="3600" cap="small" dirty="0" err="1">
                <a:latin typeface="Times New Roman" panose="02020603050405020304" pitchFamily="18" charset="0"/>
              </a:rPr>
              <a:t>cont</a:t>
            </a:r>
            <a:r>
              <a:rPr lang="en-US" sz="3600" cap="none" dirty="0">
                <a:latin typeface="Times New Roman" panose="02020603050405020304" pitchFamily="18" charset="0"/>
              </a:rPr>
              <a:t>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92A8D6-5BE1-7932-C6EE-73B47383C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FEEF60E-C214-1F89-C9EC-E65BB8E27037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159718" y="2065778"/>
            <a:ext cx="10625680" cy="818066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EF2DEB6-F711-B8BD-8F8D-2754C26BBCF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2759508" y="3361237"/>
            <a:ext cx="5426101" cy="263058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Process: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TA checks the appointments queue first when students are waiting.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there are appointments, the TA helps the next student in the queue.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 of the Appointment System: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fairness by providing every student a guaranteed way to receive help.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wait times for students who would otherwise have to wait for a chair.</a:t>
            </a:r>
          </a:p>
          <a:p>
            <a:pPr marL="171450" indent="-171450">
              <a:lnSpc>
                <a:spcPct val="12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the TA to manage students efficiently without leaving anyone unattended.</a:t>
            </a:r>
          </a:p>
        </p:txBody>
      </p:sp>
    </p:spTree>
    <p:extLst>
      <p:ext uri="{BB962C8B-B14F-4D97-AF65-F5344CB8AC3E}">
        <p14:creationId xmlns:p14="http://schemas.microsoft.com/office/powerpoint/2010/main" val="2556951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  <a:br>
              <a:rPr lang="en-US" dirty="0"/>
            </a:br>
            <a:r>
              <a:rPr lang="en-US" dirty="0"/>
              <a:t>​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105292" y="2190611"/>
            <a:ext cx="9012064" cy="297815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Takeaways from the TA Simulation: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 Synchronization: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locks, condition variables, and semaphores ensured safe, controlled access to shared resources.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synchronization mechanism played a role in managing student traffic and ensuring the TA could sleep and wake as needed.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 and Fairness: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appointment system added a layer of fairness, ensuring every student eventually received assistance, even during peak demand.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limited seating arrangement and retry mechanism simulated real-world constraints in a manageable way.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Coordination: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Threads interacted seamlessly, demonstrating a well-coordinated system where students and the TA could function independently while waiting for or providing assistance.</a:t>
            </a: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6CA2A2-2EEE-A12A-1C1F-FA88272A9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BDFF-7D96-E903-5E0B-EF4235975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  <a:br>
              <a:rPr lang="en-US" dirty="0"/>
            </a:br>
            <a:r>
              <a:rPr lang="en-US" dirty="0"/>
              <a:t>​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D414CC0A-3A5E-F18A-1914-53D467C0D39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23BAB37-BDF5-7A63-6F12-DC6C63433CDA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105292" y="2190611"/>
            <a:ext cx="9012064" cy="297815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Real-World Applications: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Concepts applied here—like controlled resource access, appointment systems, and efficient thread management—are directly applicable to real-world scenarios involving limited resources and high demand.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Debugging and Traceability: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Detailed logging and output statements made it easier to trace each event, aiding in debugging and ensuring the correct flow of operations.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Improvements: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Student Prioritization: Introducing more advanced priority mechanisms could improve the efficiency of student handling.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Chair Allocation: Adjusting the number of chairs based on demand could allow a more flexible system.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Thoughts: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simulation highlighted the power of multithreading and synchronization in managing concurrent processes effectively, showcasing a practical approach to resource sharing and task scheduling.</a:t>
            </a: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15264035-6BC6-5DCA-EC5C-DACC41154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A0FE5831-338B-642B-279B-C62061B03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7BC1716-4A72-DFE5-F784-1AA11D067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358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/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Sleeping TA </a:t>
            </a:r>
            <a:br>
              <a:rPr lang="en-US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09093" y="2723881"/>
            <a:ext cx="7720883" cy="363088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university computer science department has a teaching assistant (TA) who helps undergraduate students with their programming assignments.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TA’s office is rather small and has room for only one desk with a chair and computer.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three chairs in the hallway outside the office where students can sit and wait if the TA is currently helping another student.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there are no students who need help, the TA sits at the desk and takes a nap.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a student arrives and finds the TA sleeping, the student must awaken the TA to ask for help.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a student arrives and finds the TA currently helping another student, the student sits on one of the chairs in the hallway and waits.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no chairs are available, the student will come back at a later time.</a:t>
            </a:r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1031365"/>
          </a:xfrm>
        </p:spPr>
        <p:txBody>
          <a:bodyPr/>
          <a:lstStyle/>
          <a:p>
            <a:pPr algn="ctr"/>
            <a:r>
              <a:rPr lang="en-US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Breakdown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468ABB4-617C-32CB-4F99-51D76CD54B63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3262312" y="2008594"/>
            <a:ext cx="8491537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Thread Management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Create n student threads, each representing an individual student.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TA will also run as a separate thread.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Student Actions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Students seek help from the 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If TA is available, students receive help immediately.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If TA is busy: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Students check for an available chair in the hallway.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If no chairs are available, students leave and return after a random time.</a:t>
            </a:r>
            <a:endParaRPr lang="en-US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 Behavior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 sleeps when no students are present.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If a student arrives and finds the TA asleep, they wake the TA using a semaphore.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After helping a student, the TA checks for waiting students in the hallway.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If students are waiting, the TA assists each in turn.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If no students are waiting, the TA returns to napping.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Simulating Help Time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Both TA and students simulate time for providing or receiving help by sleeping for a random period.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360" y="563884"/>
            <a:ext cx="9389288" cy="894051"/>
          </a:xfrm>
        </p:spPr>
        <p:txBody>
          <a:bodyPr/>
          <a:lstStyle/>
          <a:p>
            <a:pPr algn="ctr"/>
            <a:r>
              <a:rPr lang="en-US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Threading Overview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9D7C9067-0446-7E06-B36E-EBFCE8443404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148582" y="1457935"/>
            <a:ext cx="11028103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Multithreading Concept</a:t>
            </a: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Allows multiple threads (like TA and students) to run simultaneously.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Ideal for scenarios where multiple entities need to operate independently and potentially interact.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spc="50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 and Student Threads</a:t>
            </a: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Each student is represented by a separate thread, allowing concurrent actions (e.g., arriving, waiting, or leaving).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TA also operates as a separate thread, providing help, waiting, or sleeping when needed.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2000" spc="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Synchronization</a:t>
            </a: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Semaphores</a:t>
            </a: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2000" b="1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Locks</a:t>
            </a: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ensure safe, orderly access to shared resources (e.g., chairs).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Conditions like the "sleeping TA" are controlled so students can wake the TA when necessary.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2000" spc="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Concurrency Challenges</a:t>
            </a: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Managing thread interactions, especially with limited resources like chairs.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Ensuring no thread is “starved” or left unattended, maintaining a fair help order.</a:t>
            </a:r>
            <a:endParaRPr kumimoji="0" lang="en-US" altLang="en-US" sz="1800" b="0" i="0" u="none" strike="noStrike" cap="none" spc="50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EB854-B43D-F9E7-C424-22D04F3FB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AFC53AB-E106-1E6A-4037-B90CEB649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2307" y="879882"/>
            <a:ext cx="6343650" cy="1671188"/>
          </a:xfrm>
        </p:spPr>
        <p:txBody>
          <a:bodyPr/>
          <a:lstStyle/>
          <a:p>
            <a:pPr algn="ctr"/>
            <a:r>
              <a:rPr lang="en-US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Java?</a:t>
            </a:r>
            <a:endParaRPr lang="en-US" cap="small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0B9F52A-0B55-1447-5FF2-7E8F6A2150E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642885" y="2921172"/>
            <a:ext cx="6781672" cy="3435178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Built-in Multithreading Support:</a:t>
            </a:r>
            <a:endParaRPr lang="en-US" sz="1600" spc="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Java provides robust multithreading libraries, making it easier to handle concurrent tasks.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Thread, Runnable, Semaphore, and Lock classes offer powerful tools for implementing complex threading behavior.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spc="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Portability:</a:t>
            </a:r>
            <a:endParaRPr lang="en-US" sz="1600" spc="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Java’s platform independence allows code to run consistently across different environments, beneficial for simulations.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411532-DD8F-741A-D03B-BD4B0A65E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471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F264220-D7C3-CD7A-1DE1-87A9596C2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7704" y="1816441"/>
            <a:ext cx="6343650" cy="803191"/>
          </a:xfrm>
        </p:spPr>
        <p:txBody>
          <a:bodyPr/>
          <a:lstStyle/>
          <a:p>
            <a:pPr algn="ctr"/>
            <a:r>
              <a:rPr lang="en-US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Java? </a:t>
            </a:r>
            <a:r>
              <a:rPr lang="en-US" sz="2000" cap="small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</a:t>
            </a:r>
            <a:r>
              <a:rPr lang="en-US" sz="2000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sz="2000" cap="small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D3AC71F-DEAE-2B36-6F6E-39CA3A4469E2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4691669" y="2836654"/>
            <a:ext cx="6855721" cy="381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Ease of Synchronization</a:t>
            </a:r>
            <a:r>
              <a:rPr kumimoji="0" lang="en-US" altLang="en-US" sz="16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600" b="0" i="0" u="none" strike="noStrike" cap="none" spc="50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Java’s synchronization mechanisms (e.g., synchronized blocks,</a:t>
            </a:r>
            <a:endParaRPr lang="en-US" altLang="en-US" sz="1600" spc="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spc="5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ReentrantLock</a:t>
            </a:r>
            <a:r>
              <a:rPr kumimoji="0" lang="en-US" altLang="en-US" sz="16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Condition) make it easier to manage thread interactions.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600" b="0" i="0" u="none" strike="noStrike" cap="none" spc="50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Java's high-level concurrency API provides clear, readable code for managing threads and resources.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600" b="0" i="0" u="none" strike="noStrike" cap="none" spc="50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Memory Management</a:t>
            </a:r>
            <a:r>
              <a:rPr kumimoji="0" lang="en-US" altLang="en-US" sz="16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600" b="0" i="0" u="none" strike="noStrike" cap="none" spc="50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spc="5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Java’s garbage collection reduces memory management overhead, which can be critical in multithreaded applications where memory allocation may vary.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7D98D7-A45D-9499-B40F-BA5579BA0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58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Walkthrough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/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</TotalTime>
  <Words>1837</Words>
  <Application>Microsoft Office PowerPoint</Application>
  <PresentationFormat>Widescreen</PresentationFormat>
  <Paragraphs>259</Paragraphs>
  <Slides>28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Avenir Next LT Pro</vt:lpstr>
      <vt:lpstr>Calibri</vt:lpstr>
      <vt:lpstr>Times New Roman</vt:lpstr>
      <vt:lpstr>Custom</vt:lpstr>
      <vt:lpstr>Threading In Java</vt:lpstr>
      <vt:lpstr>Overview</vt:lpstr>
      <vt:lpstr>Introduction</vt:lpstr>
      <vt:lpstr>The Sleeping TA  Problem</vt:lpstr>
      <vt:lpstr>Project Breakdown</vt:lpstr>
      <vt:lpstr>Threading Overview</vt:lpstr>
      <vt:lpstr>Why Java?</vt:lpstr>
      <vt:lpstr>Why Java? Cont…</vt:lpstr>
      <vt:lpstr>Code Walkthrough</vt:lpstr>
      <vt:lpstr>Overview of TAAssistantSimulation</vt:lpstr>
      <vt:lpstr>Constants &amp; Fields</vt:lpstr>
      <vt:lpstr>TeachingAssistant Class</vt:lpstr>
      <vt:lpstr>PowerPoint Presentation</vt:lpstr>
      <vt:lpstr>Student Class</vt:lpstr>
      <vt:lpstr>PowerPoint Presentation</vt:lpstr>
      <vt:lpstr>start() Method</vt:lpstr>
      <vt:lpstr>PowerPoint Presentation</vt:lpstr>
      <vt:lpstr>Synchronization Mechanisms</vt:lpstr>
      <vt:lpstr>Student Interaction</vt:lpstr>
      <vt:lpstr>TA Interaction</vt:lpstr>
      <vt:lpstr>Simulation End</vt:lpstr>
      <vt:lpstr>Output</vt:lpstr>
      <vt:lpstr>Sample Output</vt:lpstr>
      <vt:lpstr>Additions</vt:lpstr>
      <vt:lpstr>Appointment System</vt:lpstr>
      <vt:lpstr>Appointment System cont…</vt:lpstr>
      <vt:lpstr>Conclusions ​</vt:lpstr>
      <vt:lpstr>Conclusions 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Cole Watson</dc:creator>
  <cp:lastModifiedBy>Cole Watson</cp:lastModifiedBy>
  <cp:revision>2</cp:revision>
  <dcterms:created xsi:type="dcterms:W3CDTF">2024-11-15T21:00:44Z</dcterms:created>
  <dcterms:modified xsi:type="dcterms:W3CDTF">2024-11-18T18:39:05Z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